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1" r:id="rId5"/>
    <p:sldId id="263" r:id="rId6"/>
    <p:sldId id="262" r:id="rId7"/>
    <p:sldId id="264" r:id="rId8"/>
    <p:sldId id="265" r:id="rId9"/>
    <p:sldId id="258" r:id="rId10"/>
    <p:sldId id="260" r:id="rId11"/>
    <p:sldId id="267" r:id="rId12"/>
    <p:sldId id="268" r:id="rId13"/>
    <p:sldId id="269" r:id="rId14"/>
    <p:sldId id="270" r:id="rId15"/>
    <p:sldId id="266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87"/>
  </p:normalViewPr>
  <p:slideViewPr>
    <p:cSldViewPr snapToGrid="0">
      <p:cViewPr varScale="1">
        <p:scale>
          <a:sx n="93" d="100"/>
          <a:sy n="93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AD556-244D-90F2-5002-18B18B740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FB329E-8232-0263-16A3-788094E54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E2B120-5101-7FA0-62DC-7D73AE3D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6C8FEF-8637-3653-1FD4-7072EDCF4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716858-5184-2D4B-7F11-218E62F0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01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99ACC-695F-17D2-7C33-13A5B77B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17A4050-810B-EBE5-A5EA-48F8D6ED1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685F4A-5CF5-73B6-99A3-9F029F8F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11EF22-9612-53B1-8609-C2E00F78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5C35AC-5DEB-3AE7-498D-9803A9B1F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50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B4F82A0-5532-3023-F7E8-2E7BF99FF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3BD9A2-F225-F11D-59BF-AC4978F8B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A3EC84-907B-5B52-73DB-481269882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821A89-F0DF-11E0-BEF2-57D78947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8BD348-546B-77B0-F40F-D12DF18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41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B0AA40-BD9B-D17F-CCAB-8938FFB2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2A16BC-530F-E8A2-ED51-275E17BAC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7DD92A-FA63-69D6-BA55-6AE506AD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9D1F0F-3D5B-F506-4A72-D2A4981F0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7897FA-D60F-F84B-5F8A-9E232D70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99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F542F-7EC8-DFD3-77D5-C1565277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E337A1-960E-636D-D144-9BE1CB62C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68CF33-35E7-C857-BA3B-A985CBB67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CA9343-5298-5906-30EC-510F557C4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F05BD4-9FBE-7416-0683-DD49404A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58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C0FBD-7014-5B8B-9617-1E4F57E1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3C5540-9EBA-F678-3828-1C73AA19A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E09AFF1-BF3D-5687-58EB-CA3639D8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5D55CC-2234-76AB-03E9-18B1958A9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33674F-98EA-7373-0CCC-D13387E6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2B82EE-77B2-15A8-9D8B-9332F369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57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ED68C-6910-0DCA-3EE5-F305C59C8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DD5F52-FC8D-8A80-57AE-9D4891BA4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FA368DA-01F9-5951-AF17-0D6E5432F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231A0B0-D009-89D1-CBDF-97D3955FB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62993D-A361-47DE-7961-6F571F520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504FBF-6D8B-FAB3-5730-D8C50FE9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0143017-7674-B1CC-5722-92B2704E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0274B2-786E-40F0-97D3-D859A0A9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01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3E15F-B41C-3E0E-D27C-44B7C4D6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EB48EFB-DD6C-565B-8E39-5FD76AB26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73F929-F341-7932-AF61-9C597F9B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5AFFE8-9968-397B-91D7-CC1DAB24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9442DD1-1AB4-267B-310D-403BBDC69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EEED27-5ECE-AD91-7115-7CB4CB5A6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10E9D7-6B96-5446-770B-AAB9DA71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3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93C87-8939-B5B7-369A-DDA7E37D0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AFDF2A-030D-C986-0051-12EAB744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9EC4D5-A7C5-4AC1-0D0B-AD82DE67C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449042-36FA-99B5-72B0-371CB632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07DE9F-5020-D491-5AA9-DC09AFA3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769B69-74C5-3EB5-01B3-F305739B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5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76260-8BA1-511C-8041-C0D6F9ABD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B04BF9-C92B-54C7-7B23-9C0811864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ABE72-3AA8-988E-25A4-1527CB65A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4787FB-DFFA-D55A-EFEA-5BCA4897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9B40AF-06F3-CB7D-3473-86480B27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617639-3874-D53F-C883-5F236AAF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69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D7E5AFD-3D1F-FADD-A0B1-B41B33378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03E5AC-6A0C-44BF-B451-D8AFFE380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8DEC72-C14D-9D8E-7ECE-1203DED65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65AE7E-C963-9F42-8C8C-6D7C15BF5C7C}" type="datetimeFigureOut">
              <a:rPr lang="cs-CZ" smtClean="0"/>
              <a:t>16.03.2025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46791F-E9C3-0D54-CF70-388C4F768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B55509-C6E4-7529-63EC-AC0E1B28B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1B9A81-B516-4148-9DF7-63D543EEA1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13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149F7-6C4D-45E8-2AF1-E344AFD4E4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PORTFOLIO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05CCF41-22FD-DC2F-EC6D-16ACB018DF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KRČÁLOVÁ KRISTÝNA</a:t>
            </a:r>
          </a:p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73276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umění, obraz, skica, Dětské kresby&#10;&#10;Popis byl vytvořen automaticky">
            <a:extLst>
              <a:ext uri="{FF2B5EF4-FFF2-40B4-BE49-F238E27FC236}">
                <a16:creationId xmlns:a16="http://schemas.microsoft.com/office/drawing/2014/main" id="{B852B1A6-46F6-30DA-0BD9-A7F463B9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3" y="496672"/>
            <a:ext cx="3657600" cy="2616200"/>
          </a:xfrm>
        </p:spPr>
      </p:pic>
      <p:pic>
        <p:nvPicPr>
          <p:cNvPr id="7" name="Obrázek 6" descr="Obsah obrázku kresba, skica, umění, Dětské kresby&#10;&#10;Popis byl vytvořen automaticky">
            <a:extLst>
              <a:ext uri="{FF2B5EF4-FFF2-40B4-BE49-F238E27FC236}">
                <a16:creationId xmlns:a16="http://schemas.microsoft.com/office/drawing/2014/main" id="{1C58E38C-6648-5321-1852-72A8F4BD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82" y="496672"/>
            <a:ext cx="3657600" cy="2616200"/>
          </a:xfrm>
          <a:prstGeom prst="rect">
            <a:avLst/>
          </a:prstGeom>
        </p:spPr>
      </p:pic>
      <p:pic>
        <p:nvPicPr>
          <p:cNvPr id="9" name="Obrázek 8" descr="Obsah obrázku skica, kresba, umění, Dětské kresby&#10;&#10;Popis byl vytvořen automaticky">
            <a:extLst>
              <a:ext uri="{FF2B5EF4-FFF2-40B4-BE49-F238E27FC236}">
                <a16:creationId xmlns:a16="http://schemas.microsoft.com/office/drawing/2014/main" id="{54351192-A7F2-3CEF-7D49-6061D104F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136" y="496672"/>
            <a:ext cx="3657600" cy="2616200"/>
          </a:xfrm>
          <a:prstGeom prst="rect">
            <a:avLst/>
          </a:prstGeom>
        </p:spPr>
      </p:pic>
      <p:pic>
        <p:nvPicPr>
          <p:cNvPr id="11" name="Obrázek 10" descr="Obsah obrázku rukopis, kresba, skica, Dětské kresby&#10;&#10;Popis byl vytvořen automaticky">
            <a:extLst>
              <a:ext uri="{FF2B5EF4-FFF2-40B4-BE49-F238E27FC236}">
                <a16:creationId xmlns:a16="http://schemas.microsoft.com/office/drawing/2014/main" id="{D628FAA8-7BBB-C7D0-D262-54876E8E7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47" y="3429000"/>
            <a:ext cx="3927763" cy="2809442"/>
          </a:xfrm>
          <a:prstGeom prst="rect">
            <a:avLst/>
          </a:prstGeom>
        </p:spPr>
      </p:pic>
      <p:pic>
        <p:nvPicPr>
          <p:cNvPr id="13" name="Obrázek 12" descr="Obsah obrázku rukopis, skica, Písmo, Grafika&#10;&#10;Popis byl vytvořen automaticky">
            <a:extLst>
              <a:ext uri="{FF2B5EF4-FFF2-40B4-BE49-F238E27FC236}">
                <a16:creationId xmlns:a16="http://schemas.microsoft.com/office/drawing/2014/main" id="{727B413E-16AB-FD26-95D5-A4DF1996A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82" y="3429000"/>
            <a:ext cx="3657600" cy="2616200"/>
          </a:xfrm>
          <a:prstGeom prst="rect">
            <a:avLst/>
          </a:prstGeom>
        </p:spPr>
      </p:pic>
      <p:pic>
        <p:nvPicPr>
          <p:cNvPr id="15" name="Obrázek 14" descr="Obsah obrázku text, rukopis, Písmo, logo&#10;&#10;Popis byl vytvořen automaticky">
            <a:extLst>
              <a:ext uri="{FF2B5EF4-FFF2-40B4-BE49-F238E27FC236}">
                <a16:creationId xmlns:a16="http://schemas.microsoft.com/office/drawing/2014/main" id="{929F469E-3B07-D56E-FFA5-83679BD27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837" y="3564586"/>
            <a:ext cx="3927764" cy="280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4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5964A-2EBE-D4DA-3D1E-D98A1319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365125"/>
            <a:ext cx="10910455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GRAFIKY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CD88E8-2EC6-6E5B-7721-C139EA57D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7" y="1690688"/>
            <a:ext cx="28803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Na své střední škole jsem se v rámci hodin praktického cvičení věnovala také mému milovanému tisku z hloubky, který jsem si velmi oblíbila. Jedná se o čárový lept a akvatintu.</a:t>
            </a:r>
          </a:p>
        </p:txBody>
      </p:sp>
      <p:pic>
        <p:nvPicPr>
          <p:cNvPr id="5" name="Obrázek 4" descr="Obsah obrázku skica, Fotografický papír, umění, kresba&#10;&#10;Popis byl vytvořen automaticky">
            <a:extLst>
              <a:ext uri="{FF2B5EF4-FFF2-40B4-BE49-F238E27FC236}">
                <a16:creationId xmlns:a16="http://schemas.microsoft.com/office/drawing/2014/main" id="{5046F270-3CA7-A34F-5F36-045F9383B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52" t="18124" r="13052" b="17892"/>
          <a:stretch/>
        </p:blipFill>
        <p:spPr>
          <a:xfrm>
            <a:off x="3344487" y="845127"/>
            <a:ext cx="8702259" cy="54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49768-D913-AA94-4A96-ADECB5CB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1" y="392834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KOMBINOVANÉ TECHNIKY</a:t>
            </a:r>
          </a:p>
        </p:txBody>
      </p:sp>
      <p:pic>
        <p:nvPicPr>
          <p:cNvPr id="5" name="Zástupný obsah 4" descr="Obsah obrázku obraz, kresba, umění, Moderní umění&#10;&#10;Popis byl vytvořen automaticky">
            <a:extLst>
              <a:ext uri="{FF2B5EF4-FFF2-40B4-BE49-F238E27FC236}">
                <a16:creationId xmlns:a16="http://schemas.microsoft.com/office/drawing/2014/main" id="{E06948FB-F426-1758-3353-6CCCEB979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538" b="14436"/>
          <a:stretch/>
        </p:blipFill>
        <p:spPr>
          <a:xfrm>
            <a:off x="1014903" y="1246909"/>
            <a:ext cx="10162194" cy="5218257"/>
          </a:xfrm>
        </p:spPr>
      </p:pic>
    </p:spTree>
    <p:extLst>
      <p:ext uri="{BB962C8B-B14F-4D97-AF65-F5344CB8AC3E}">
        <p14:creationId xmlns:p14="http://schemas.microsoft.com/office/powerpoint/2010/main" val="358413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resba, obraz, ilustrace, Moderní umění&#10;&#10;Popis byl vytvořen automaticky">
            <a:extLst>
              <a:ext uri="{FF2B5EF4-FFF2-40B4-BE49-F238E27FC236}">
                <a16:creationId xmlns:a16="http://schemas.microsoft.com/office/drawing/2014/main" id="{913494B8-733C-9E9F-DE61-EF89BA2D2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029" b="16151"/>
          <a:stretch/>
        </p:blipFill>
        <p:spPr>
          <a:xfrm>
            <a:off x="419127" y="914400"/>
            <a:ext cx="11434824" cy="5578475"/>
          </a:xfrm>
        </p:spPr>
      </p:pic>
      <p:pic>
        <p:nvPicPr>
          <p:cNvPr id="6" name="Zástupný obsah 4" descr="Obsah obrázku kresba, obraz, ilustrace, Moderní umění&#10;&#10;Popis byl vytvořen automaticky">
            <a:extLst>
              <a:ext uri="{FF2B5EF4-FFF2-40B4-BE49-F238E27FC236}">
                <a16:creationId xmlns:a16="http://schemas.microsoft.com/office/drawing/2014/main" id="{8F906C59-5F2A-A7E8-5670-C375A8FF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29" b="16151"/>
          <a:stretch/>
        </p:blipFill>
        <p:spPr>
          <a:xfrm>
            <a:off x="378588" y="789709"/>
            <a:ext cx="11434824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9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braz, umění, skica, kresba&#10;&#10;Popis byl vytvořen automaticky">
            <a:extLst>
              <a:ext uri="{FF2B5EF4-FFF2-40B4-BE49-F238E27FC236}">
                <a16:creationId xmlns:a16="http://schemas.microsoft.com/office/drawing/2014/main" id="{4F56C139-E325-3C0B-D9B5-06D448DF1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2327" cy="6858000"/>
          </a:xfrm>
          <a:prstGeom prst="rect">
            <a:avLst/>
          </a:prstGeom>
        </p:spPr>
      </p:pic>
      <p:pic>
        <p:nvPicPr>
          <p:cNvPr id="10" name="Zástupný obsah 4" descr="Obsah obrázku obraz, umění, Dětské kresby&#10;&#10;Popis byl vytvořen automaticky">
            <a:extLst>
              <a:ext uri="{FF2B5EF4-FFF2-40B4-BE49-F238E27FC236}">
                <a16:creationId xmlns:a16="http://schemas.microsoft.com/office/drawing/2014/main" id="{96D2B695-7790-1E0D-47D7-98930CF58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17" y="134962"/>
            <a:ext cx="4691323" cy="6723037"/>
          </a:xfrm>
          <a:prstGeom prst="rect">
            <a:avLst/>
          </a:prstGeom>
        </p:spPr>
      </p:pic>
      <p:pic>
        <p:nvPicPr>
          <p:cNvPr id="13" name="Zástupný obsah 4" descr="Obsah obrázku obraz, umění, Dětské kresby&#10;&#10;Popis byl vytvořen automaticky">
            <a:extLst>
              <a:ext uri="{FF2B5EF4-FFF2-40B4-BE49-F238E27FC236}">
                <a16:creationId xmlns:a16="http://schemas.microsoft.com/office/drawing/2014/main" id="{35200DEA-08AF-6947-60FD-27361D632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751" y="134963"/>
            <a:ext cx="4691323" cy="672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4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7D531-850E-1DE9-933E-86DDE9CE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18" y="392834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ILUSTRACE PRO NEVIDOMÉ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558E7E-38B3-FA07-36B1-C22688EB1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" y="1867189"/>
            <a:ext cx="32350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Ve své sérii dětských ilustrací a ilustrací pro nevidomé, jsem se snažila poukázat na danou strukturu rostlin a zjednodušovat či stylizovat za pomoci koláže. V ilustraci pro nevidomé jsem se zaměřovala na danou strukturu rostliny, kterou jsem vlastnoručně se zavázanýma očima spojovala s danou látkou, která mi přišla nejvhodnější.</a:t>
            </a:r>
          </a:p>
        </p:txBody>
      </p:sp>
      <p:pic>
        <p:nvPicPr>
          <p:cNvPr id="5" name="Obrázek 4" descr="Obsah obrázku obraz, Dětské kresby, kresba, květina&#10;&#10;Popis byl vytvořen automaticky">
            <a:extLst>
              <a:ext uri="{FF2B5EF4-FFF2-40B4-BE49-F238E27FC236}">
                <a16:creationId xmlns:a16="http://schemas.microsoft.com/office/drawing/2014/main" id="{1C2E78E6-E6F3-F166-19A1-5DDD24BCF5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32" t="5728" r="10309" b="27072"/>
          <a:stretch/>
        </p:blipFill>
        <p:spPr>
          <a:xfrm>
            <a:off x="3983181" y="1671171"/>
            <a:ext cx="2965019" cy="4025720"/>
          </a:xfrm>
          <a:prstGeom prst="rect">
            <a:avLst/>
          </a:prstGeom>
        </p:spPr>
      </p:pic>
      <p:pic>
        <p:nvPicPr>
          <p:cNvPr id="7" name="Obrázek 6" descr="Obsah obrázku Dětské kresby, kresba, umění, kreslené&#10;&#10;Popis byl vytvořen automaticky">
            <a:extLst>
              <a:ext uri="{FF2B5EF4-FFF2-40B4-BE49-F238E27FC236}">
                <a16:creationId xmlns:a16="http://schemas.microsoft.com/office/drawing/2014/main" id="{3368BFEF-B0BF-6854-33B5-7C1F6917E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157" t="5728" r="4884" b="27475"/>
          <a:stretch/>
        </p:blipFill>
        <p:spPr>
          <a:xfrm>
            <a:off x="7316537" y="1671171"/>
            <a:ext cx="2897727" cy="402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1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5CD07E-446F-C874-5886-89B4CDAB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36512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PROČ JÁ?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D36942-1515-B6EC-529E-AE69581C3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5741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kern="100" dirty="0">
                <a:solidFill>
                  <a:srgbClr val="7F7F7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 svých studiích na Střední škole umění a designu v Brně jsem se začala zajímat o typografii a velmi mě fascinuje umění ve veřejném prostoru. Kupříkladu pro mě hodně znamená umělec Timo. Píši sama experimentální básně a slova jsou pro mě doopravdy vším, byla by pro mě proto velká pocta podílet se na podobném projektu jako je ten váš. Zároveň bych se ráda u instalací něco nového naučila, jelikož mám zkušenosti pouze s instalacemi v interiéru. Ve svém portfoliu předkládám svou grafiku, malby a deníkové záznamy ze života. Aktuálně jsem studentkou Univerzity Karlovy oboru Výtvarná výchova se zaměřením na vzdělávání.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86226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C8690-80E0-ACBF-CFEB-F0BF47FF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4226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PROČ RÁNO VSTÁVÁM?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9EB72A-83D7-1DA9-F46E-E71BB92CE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90" y="1482725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solidFill>
                  <a:srgbClr val="7F7F7F"/>
                </a:solidFill>
                <a:effectLst/>
                <a:latin typeface="Grandview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Ráno vstávám pro ranní shledání se sebou samotnou v zrcadle.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solidFill>
                  <a:srgbClr val="7F7F7F"/>
                </a:solidFill>
                <a:effectLst/>
                <a:latin typeface="Grandview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Ráno vstávám pro vůni čerstvé bezkofeinové kávy.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solidFill>
                  <a:srgbClr val="7F7F7F"/>
                </a:solidFill>
                <a:effectLst/>
                <a:latin typeface="Grandview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Ráno vstávám pro mňoukání své kočky.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solidFill>
                  <a:srgbClr val="7F7F7F"/>
                </a:solidFill>
                <a:effectLst/>
                <a:latin typeface="Grandview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Ráno vstávám pro slova ujištění.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 dirty="0">
                <a:solidFill>
                  <a:srgbClr val="7F7F7F"/>
                </a:solidFill>
                <a:effectLst/>
                <a:latin typeface="Grandview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Ráno vstávám.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0106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E3B4A-B695-6A00-67BE-5BBF32F3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37898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Z DENÍKOVÝCH ZÁZNAMŮ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D9894A-42B1-8E7E-4D67-6003B7ED0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9" y="1493115"/>
            <a:ext cx="41217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Už od studií střední školy se věnuji kresbě a záznamům svých běžných dní. Fungují jako má volná tvorba, ve které se vyjadřuji různými médii (od kresby fixou, pastelkou, koláží až po malbu…)</a:t>
            </a:r>
          </a:p>
        </p:txBody>
      </p:sp>
      <p:pic>
        <p:nvPicPr>
          <p:cNvPr id="5" name="Obrázek 4" descr="Obsah obrázku text, skica, kresba, kreslené&#10;&#10;Popis byl vytvořen automaticky">
            <a:extLst>
              <a:ext uri="{FF2B5EF4-FFF2-40B4-BE49-F238E27FC236}">
                <a16:creationId xmlns:a16="http://schemas.microsoft.com/office/drawing/2014/main" id="{C78F5923-1A6E-5BEA-13AB-CD707D05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6" t="2424" r="33173" b="29899"/>
          <a:stretch/>
        </p:blipFill>
        <p:spPr>
          <a:xfrm rot="5400000">
            <a:off x="1866900" y="2599747"/>
            <a:ext cx="3117273" cy="4641274"/>
          </a:xfrm>
          <a:prstGeom prst="rect">
            <a:avLst/>
          </a:prstGeom>
        </p:spPr>
      </p:pic>
      <p:pic>
        <p:nvPicPr>
          <p:cNvPr id="8" name="Obrázek 7" descr="Obsah obrázku text, kreslené&#10;&#10;Popis byl vytvořen automaticky">
            <a:extLst>
              <a:ext uri="{FF2B5EF4-FFF2-40B4-BE49-F238E27FC236}">
                <a16:creationId xmlns:a16="http://schemas.microsoft.com/office/drawing/2014/main" id="{C9BBC88D-4D62-FE45-4BB7-C9F14B728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85" t="3030" r="26943" b="29294"/>
          <a:stretch/>
        </p:blipFill>
        <p:spPr>
          <a:xfrm rot="5400000">
            <a:off x="7207827" y="671945"/>
            <a:ext cx="3117273" cy="46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88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Dětské kresby, obraz, kreslené, umění&#10;&#10;Popis byl vytvořen automaticky">
            <a:extLst>
              <a:ext uri="{FF2B5EF4-FFF2-40B4-BE49-F238E27FC236}">
                <a16:creationId xmlns:a16="http://schemas.microsoft.com/office/drawing/2014/main" id="{CA0F1E61-9052-E967-6C84-AF3732B4D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" r="32772" b="30573"/>
          <a:stretch/>
        </p:blipFill>
        <p:spPr>
          <a:xfrm rot="5400000">
            <a:off x="962167" y="1944173"/>
            <a:ext cx="2054878" cy="3171506"/>
          </a:xfrm>
        </p:spPr>
      </p:pic>
      <p:pic>
        <p:nvPicPr>
          <p:cNvPr id="9" name="Obrázek 8" descr="Obsah obrázku kresba, Dětské kresby, umění, obraz&#10;&#10;Popis byl vytvořen automaticky">
            <a:extLst>
              <a:ext uri="{FF2B5EF4-FFF2-40B4-BE49-F238E27FC236}">
                <a16:creationId xmlns:a16="http://schemas.microsoft.com/office/drawing/2014/main" id="{3DE3285A-8C1B-96CC-F603-1077AA97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1" r="28547" b="29293"/>
          <a:stretch/>
        </p:blipFill>
        <p:spPr>
          <a:xfrm rot="5400000">
            <a:off x="4603132" y="-564823"/>
            <a:ext cx="3291813" cy="4735205"/>
          </a:xfrm>
          <a:prstGeom prst="rect">
            <a:avLst/>
          </a:prstGeom>
        </p:spPr>
      </p:pic>
      <p:pic>
        <p:nvPicPr>
          <p:cNvPr id="11" name="Obrázek 10" descr="Obsah obrázku text, kresba, skica, Dětské kresby&#10;&#10;Popis byl vytvořen automaticky">
            <a:extLst>
              <a:ext uri="{FF2B5EF4-FFF2-40B4-BE49-F238E27FC236}">
                <a16:creationId xmlns:a16="http://schemas.microsoft.com/office/drawing/2014/main" id="{7E56E49E-B310-BFD9-491D-87C6F110D0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603" b="30909"/>
          <a:stretch/>
        </p:blipFill>
        <p:spPr>
          <a:xfrm rot="5400000">
            <a:off x="8448513" y="3086668"/>
            <a:ext cx="2550194" cy="3690734"/>
          </a:xfrm>
          <a:prstGeom prst="rect">
            <a:avLst/>
          </a:prstGeom>
        </p:spPr>
      </p:pic>
      <p:pic>
        <p:nvPicPr>
          <p:cNvPr id="15" name="Obrázek 14" descr="Obsah obrázku skica, kresba, Dětské kresby, ilustrace&#10;&#10;Popis byl vytvořen automaticky">
            <a:extLst>
              <a:ext uri="{FF2B5EF4-FFF2-40B4-BE49-F238E27FC236}">
                <a16:creationId xmlns:a16="http://schemas.microsoft.com/office/drawing/2014/main" id="{8CDFF914-7457-ED5C-C83A-FA1061B8DA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603" b="30909"/>
          <a:stretch/>
        </p:blipFill>
        <p:spPr>
          <a:xfrm rot="5400000">
            <a:off x="893895" y="-333169"/>
            <a:ext cx="2191423" cy="3171507"/>
          </a:xfrm>
          <a:prstGeom prst="rect">
            <a:avLst/>
          </a:prstGeom>
        </p:spPr>
      </p:pic>
      <p:pic>
        <p:nvPicPr>
          <p:cNvPr id="17" name="Obrázek 16" descr="Obsah obrázku Dětské kresby, skica, umění, obraz&#10;&#10;Popis byl vytvořen automaticky">
            <a:extLst>
              <a:ext uri="{FF2B5EF4-FFF2-40B4-BE49-F238E27FC236}">
                <a16:creationId xmlns:a16="http://schemas.microsoft.com/office/drawing/2014/main" id="{7CBFB366-5B0D-4A20-CF8F-950CD75389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34" r="32317" b="29293"/>
          <a:stretch/>
        </p:blipFill>
        <p:spPr>
          <a:xfrm rot="5400000">
            <a:off x="981664" y="4107432"/>
            <a:ext cx="2015884" cy="3171506"/>
          </a:xfrm>
          <a:prstGeom prst="rect">
            <a:avLst/>
          </a:prstGeom>
        </p:spPr>
      </p:pic>
      <p:pic>
        <p:nvPicPr>
          <p:cNvPr id="20" name="Obrázek 19" descr="Obsah obrázku kresba, skica, ilustrace, text&#10;&#10;Popis byl vytvořen automaticky">
            <a:extLst>
              <a:ext uri="{FF2B5EF4-FFF2-40B4-BE49-F238E27FC236}">
                <a16:creationId xmlns:a16="http://schemas.microsoft.com/office/drawing/2014/main" id="{2938C2DA-0B40-9453-AD91-187C9524EB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2603" b="30909"/>
          <a:stretch/>
        </p:blipFill>
        <p:spPr>
          <a:xfrm rot="5400000">
            <a:off x="4451705" y="3086669"/>
            <a:ext cx="2550192" cy="369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82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resba, text, umění, skica&#10;&#10;Popis byl vytvořen automaticky">
            <a:extLst>
              <a:ext uri="{FF2B5EF4-FFF2-40B4-BE49-F238E27FC236}">
                <a16:creationId xmlns:a16="http://schemas.microsoft.com/office/drawing/2014/main" id="{6DD0B42E-5E2C-7948-BE2C-6A2A57458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129" r="45325" b="49592"/>
          <a:stretch/>
        </p:blipFill>
        <p:spPr>
          <a:xfrm rot="10800000">
            <a:off x="8794884" y="2823227"/>
            <a:ext cx="2558916" cy="3751120"/>
          </a:xfrm>
        </p:spPr>
      </p:pic>
      <p:pic>
        <p:nvPicPr>
          <p:cNvPr id="7" name="Obrázek 6" descr="Obsah obrázku text, umění, kresba&#10;&#10;Popis byl vytvořen automaticky">
            <a:extLst>
              <a:ext uri="{FF2B5EF4-FFF2-40B4-BE49-F238E27FC236}">
                <a16:creationId xmlns:a16="http://schemas.microsoft.com/office/drawing/2014/main" id="{7BD9740E-4E8E-7DC8-3B54-D8FEBC7B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8" r="48616"/>
          <a:stretch/>
        </p:blipFill>
        <p:spPr>
          <a:xfrm rot="5400000">
            <a:off x="7537955" y="-2195943"/>
            <a:ext cx="2450090" cy="6858000"/>
          </a:xfrm>
          <a:prstGeom prst="rect">
            <a:avLst/>
          </a:prstGeom>
        </p:spPr>
      </p:pic>
      <p:pic>
        <p:nvPicPr>
          <p:cNvPr id="9" name="Obrázek 8" descr="Obsah obrázku skica, kresba, ilustrace, umění&#10;&#10;Popis byl vytvořen automaticky">
            <a:extLst>
              <a:ext uri="{FF2B5EF4-FFF2-40B4-BE49-F238E27FC236}">
                <a16:creationId xmlns:a16="http://schemas.microsoft.com/office/drawing/2014/main" id="{19AB501C-4B54-9663-70CF-6F5AC68D11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42" r="50568" b="36551"/>
          <a:stretch/>
        </p:blipFill>
        <p:spPr>
          <a:xfrm>
            <a:off x="5519711" y="2815215"/>
            <a:ext cx="2616015" cy="3751119"/>
          </a:xfrm>
          <a:prstGeom prst="rect">
            <a:avLst/>
          </a:prstGeom>
        </p:spPr>
      </p:pic>
      <p:pic>
        <p:nvPicPr>
          <p:cNvPr id="11" name="Obrázek 10" descr="Obsah obrázku kresba, skica, rukopis, ilustrace&#10;&#10;Popis byl vytvořen automaticky">
            <a:extLst>
              <a:ext uri="{FF2B5EF4-FFF2-40B4-BE49-F238E27FC236}">
                <a16:creationId xmlns:a16="http://schemas.microsoft.com/office/drawing/2014/main" id="{F905E803-7000-071B-B964-1005B04BE4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000"/>
          <a:stretch/>
        </p:blipFill>
        <p:spPr>
          <a:xfrm rot="10800000">
            <a:off x="2669522" y="8012"/>
            <a:ext cx="2428875" cy="6858000"/>
          </a:xfrm>
          <a:prstGeom prst="rect">
            <a:avLst/>
          </a:prstGeom>
        </p:spPr>
      </p:pic>
      <p:pic>
        <p:nvPicPr>
          <p:cNvPr id="13" name="Obrázek 12" descr="Obsah obrázku kresba, skica, umění, ilustrace&#10;&#10;Popis byl vytvořen automaticky">
            <a:extLst>
              <a:ext uri="{FF2B5EF4-FFF2-40B4-BE49-F238E27FC236}">
                <a16:creationId xmlns:a16="http://schemas.microsoft.com/office/drawing/2014/main" id="{A914D3E8-6E0D-F162-5C2F-8356DEB4F1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1339"/>
          <a:stretch/>
        </p:blipFill>
        <p:spPr>
          <a:xfrm rot="10800000">
            <a:off x="0" y="0"/>
            <a:ext cx="2363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AD933-0257-52F4-DA7E-20807A41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350764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KYTICE, LINORYTOVÁ SÉRIE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10ACE-5335-D07C-94F9-21D8B088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37" y="1493116"/>
            <a:ext cx="2209799" cy="4547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Ve třinácti linorytových grafikách jsem se věnovala jednotlivým baladám. Dbala jsem hlavně na gradaci děje a samotnou techniku, kterou jsem si postupně osvojovala.</a:t>
            </a:r>
          </a:p>
        </p:txBody>
      </p:sp>
      <p:pic>
        <p:nvPicPr>
          <p:cNvPr id="8" name="Obrázek 7" descr="Obsah obrázku skica, kresba, umění, Umělecký tisk&#10;&#10;Popis byl vytvořen automaticky">
            <a:extLst>
              <a:ext uri="{FF2B5EF4-FFF2-40B4-BE49-F238E27FC236}">
                <a16:creationId xmlns:a16="http://schemas.microsoft.com/office/drawing/2014/main" id="{094F2E43-4242-CAD4-1113-FA75B49B1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491" y="1515357"/>
            <a:ext cx="2401800" cy="3472873"/>
          </a:xfrm>
          <a:prstGeom prst="rect">
            <a:avLst/>
          </a:prstGeom>
        </p:spPr>
      </p:pic>
      <p:pic>
        <p:nvPicPr>
          <p:cNvPr id="10" name="Obrázek 9" descr="Obsah obrázku kresba, skica, umění, text&#10;&#10;Popis byl vytvořen automaticky">
            <a:extLst>
              <a:ext uri="{FF2B5EF4-FFF2-40B4-BE49-F238E27FC236}">
                <a16:creationId xmlns:a16="http://schemas.microsoft.com/office/drawing/2014/main" id="{ED421990-DE50-F30A-C527-094E1F1D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928" y="1493116"/>
            <a:ext cx="2417181" cy="3495114"/>
          </a:xfrm>
          <a:prstGeom prst="rect">
            <a:avLst/>
          </a:prstGeom>
        </p:spPr>
      </p:pic>
      <p:pic>
        <p:nvPicPr>
          <p:cNvPr id="12" name="Obrázek 11" descr="Obsah obrázku kresba, skica, umění, ilustrace&#10;&#10;Popis byl vytvořen automaticky">
            <a:extLst>
              <a:ext uri="{FF2B5EF4-FFF2-40B4-BE49-F238E27FC236}">
                <a16:creationId xmlns:a16="http://schemas.microsoft.com/office/drawing/2014/main" id="{892DEA22-B0D2-E6AC-6352-5CE21D96B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237" y="1493116"/>
            <a:ext cx="2401800" cy="34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37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147E74-2667-5356-217D-46C4D1261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299" y="142172"/>
            <a:ext cx="2142229" cy="3097032"/>
          </a:xfrm>
        </p:spPr>
      </p:pic>
      <p:pic>
        <p:nvPicPr>
          <p:cNvPr id="11" name="Obrázek 10" descr="Obsah obrázku kresba, skica, ilustrace, umění&#10;&#10;Popis byl vytvořen automaticky">
            <a:extLst>
              <a:ext uri="{FF2B5EF4-FFF2-40B4-BE49-F238E27FC236}">
                <a16:creationId xmlns:a16="http://schemas.microsoft.com/office/drawing/2014/main" id="{FCFC7591-2654-CE31-B917-95FC1B9B5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172"/>
            <a:ext cx="2142229" cy="3097032"/>
          </a:xfrm>
          <a:prstGeom prst="rect">
            <a:avLst/>
          </a:prstGeom>
        </p:spPr>
      </p:pic>
      <p:pic>
        <p:nvPicPr>
          <p:cNvPr id="16" name="Obrázek 15" descr="Obsah obrázku skica, kresba, Umělecký tisk, umění&#10;&#10;Popis byl vytvořen automaticky">
            <a:extLst>
              <a:ext uri="{FF2B5EF4-FFF2-40B4-BE49-F238E27FC236}">
                <a16:creationId xmlns:a16="http://schemas.microsoft.com/office/drawing/2014/main" id="{E6769952-3187-97F9-DA97-66725C258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8" y="3580700"/>
            <a:ext cx="2142230" cy="3097033"/>
          </a:xfrm>
          <a:prstGeom prst="rect">
            <a:avLst/>
          </a:prstGeom>
        </p:spPr>
      </p:pic>
      <p:pic>
        <p:nvPicPr>
          <p:cNvPr id="17" name="Obrázek 16" descr="Obsah obrázku skica, kresba, umění, Umělecký tisk&#10;&#10;Popis byl vytvořen automaticky">
            <a:extLst>
              <a:ext uri="{FF2B5EF4-FFF2-40B4-BE49-F238E27FC236}">
                <a16:creationId xmlns:a16="http://schemas.microsoft.com/office/drawing/2014/main" id="{349F1F9B-B451-E616-3233-D35281D2C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611" y="142172"/>
            <a:ext cx="2142229" cy="3097032"/>
          </a:xfrm>
          <a:prstGeom prst="rect">
            <a:avLst/>
          </a:prstGeom>
        </p:spPr>
      </p:pic>
      <p:pic>
        <p:nvPicPr>
          <p:cNvPr id="19" name="Obrázek 18" descr="Obsah obrázku kresba, umění, skica, černobílá&#10;&#10;Popis byl vytvořen automaticky">
            <a:extLst>
              <a:ext uri="{FF2B5EF4-FFF2-40B4-BE49-F238E27FC236}">
                <a16:creationId xmlns:a16="http://schemas.microsoft.com/office/drawing/2014/main" id="{A26D11FE-71D9-539B-C57B-BC7C57D96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9390" y="142172"/>
            <a:ext cx="2142230" cy="3097033"/>
          </a:xfrm>
          <a:prstGeom prst="rect">
            <a:avLst/>
          </a:prstGeom>
        </p:spPr>
      </p:pic>
      <p:pic>
        <p:nvPicPr>
          <p:cNvPr id="21" name="Obrázek 20" descr="Obsah obrázku kresba, skica, umění, obraz&#10;&#10;Popis byl vytvořen automaticky">
            <a:extLst>
              <a:ext uri="{FF2B5EF4-FFF2-40B4-BE49-F238E27FC236}">
                <a16:creationId xmlns:a16="http://schemas.microsoft.com/office/drawing/2014/main" id="{45061322-E2E8-3242-BAAD-8D773C8DB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611" y="3580699"/>
            <a:ext cx="2142231" cy="3097034"/>
          </a:xfrm>
          <a:prstGeom prst="rect">
            <a:avLst/>
          </a:prstGeom>
        </p:spPr>
      </p:pic>
      <p:pic>
        <p:nvPicPr>
          <p:cNvPr id="24" name="Obrázek 23" descr="Obsah obrázku skica, kresba, umění, Umělecký tisk&#10;&#10;Popis byl vytvořen automaticky">
            <a:extLst>
              <a:ext uri="{FF2B5EF4-FFF2-40B4-BE49-F238E27FC236}">
                <a16:creationId xmlns:a16="http://schemas.microsoft.com/office/drawing/2014/main" id="{6A3B4CB7-DA19-42A3-0783-BF54F35D4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3580699"/>
            <a:ext cx="2142230" cy="3097033"/>
          </a:xfrm>
          <a:prstGeom prst="rect">
            <a:avLst/>
          </a:prstGeom>
        </p:spPr>
      </p:pic>
      <p:pic>
        <p:nvPicPr>
          <p:cNvPr id="26" name="Obrázek 25" descr="Obsah obrázku kresba, umění, obraz, skica&#10;&#10;Popis byl vytvořen automaticky">
            <a:extLst>
              <a:ext uri="{FF2B5EF4-FFF2-40B4-BE49-F238E27FC236}">
                <a16:creationId xmlns:a16="http://schemas.microsoft.com/office/drawing/2014/main" id="{E2836122-F3E6-0831-BF99-A8D4CD27E6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9386" y="3580699"/>
            <a:ext cx="2142230" cy="30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9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5167EF-D749-5EE3-AA15-DF25B42C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259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CO SE TRADUJE HŘBITOVEM?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FF6FBC-D65D-761D-E1FA-34DAEFFDD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06" y="1524820"/>
            <a:ext cx="3611188" cy="4538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bg1">
                    <a:lumMod val="50000"/>
                  </a:schemeClr>
                </a:solidFill>
                <a:latin typeface="Grandview" panose="020B0502040204020203" pitchFamily="34" charset="0"/>
              </a:rPr>
              <a:t>Autorské leporelo formátu A5 na téma hlášek, co jsem zaslechla na Vyšehradském hřbitově. Technika byl povinně akvarel, jelikož šlo o semestrální projekt do školy doplněný o detaily pastelkou.</a:t>
            </a:r>
          </a:p>
        </p:txBody>
      </p:sp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B86EB9E5-A1B3-A466-6E13-5F2960249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24820"/>
            <a:ext cx="3657600" cy="2616200"/>
          </a:xfrm>
          <a:prstGeom prst="rect">
            <a:avLst/>
          </a:prstGeom>
        </p:spPr>
      </p:pic>
      <p:pic>
        <p:nvPicPr>
          <p:cNvPr id="7" name="Obrázek 6" descr="Obsah obrázku rukopis, skica, kresba, kaligrafie&#10;&#10;Popis byl vytvořen automaticky">
            <a:extLst>
              <a:ext uri="{FF2B5EF4-FFF2-40B4-BE49-F238E27FC236}">
                <a16:creationId xmlns:a16="http://schemas.microsoft.com/office/drawing/2014/main" id="{D174E8DC-DA0D-BB74-E170-6F6F1E363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80" y="1658355"/>
            <a:ext cx="3284220" cy="2349130"/>
          </a:xfrm>
          <a:prstGeom prst="rect">
            <a:avLst/>
          </a:prstGeom>
        </p:spPr>
      </p:pic>
      <p:pic>
        <p:nvPicPr>
          <p:cNvPr id="9" name="Obrázek 8" descr="Obsah obrázku rukopis, text, Písmo, Dětské kresby&#10;&#10;Popis byl vytvořen automaticky">
            <a:extLst>
              <a:ext uri="{FF2B5EF4-FFF2-40B4-BE49-F238E27FC236}">
                <a16:creationId xmlns:a16="http://schemas.microsoft.com/office/drawing/2014/main" id="{D580224E-5840-A8A2-0D69-4C90171C9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994" y="4007485"/>
            <a:ext cx="3657600" cy="2616200"/>
          </a:xfrm>
          <a:prstGeom prst="rect">
            <a:avLst/>
          </a:prstGeom>
        </p:spPr>
      </p:pic>
      <p:pic>
        <p:nvPicPr>
          <p:cNvPr id="11" name="Obrázek 10" descr="Obsah obrázku rukopis, kresba, polibek&#10;&#10;Popis byl vytvořen automaticky">
            <a:extLst>
              <a:ext uri="{FF2B5EF4-FFF2-40B4-BE49-F238E27FC236}">
                <a16:creationId xmlns:a16="http://schemas.microsoft.com/office/drawing/2014/main" id="{98A04177-FCF2-B94C-46A5-439176A9B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100" y="4141020"/>
            <a:ext cx="36576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156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356</Words>
  <Application>Microsoft Macintosh PowerPoint</Application>
  <PresentationFormat>Širokoúhlá obrazovka</PresentationFormat>
  <Paragraphs>22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Grandview</vt:lpstr>
      <vt:lpstr>Motiv Office</vt:lpstr>
      <vt:lpstr>PORTFOLIO</vt:lpstr>
      <vt:lpstr>PROČ JÁ?</vt:lpstr>
      <vt:lpstr>PROČ RÁNO VSTÁVÁM?</vt:lpstr>
      <vt:lpstr>Z DENÍKOVÝCH ZÁZNAMŮ</vt:lpstr>
      <vt:lpstr>Prezentace aplikace PowerPoint</vt:lpstr>
      <vt:lpstr>Prezentace aplikace PowerPoint</vt:lpstr>
      <vt:lpstr>KYTICE, LINORYTOVÁ SÉRIE</vt:lpstr>
      <vt:lpstr>Prezentace aplikace PowerPoint</vt:lpstr>
      <vt:lpstr>CO SE TRADUJE HŘBITOVEM?</vt:lpstr>
      <vt:lpstr>Prezentace aplikace PowerPoint</vt:lpstr>
      <vt:lpstr>GRAFIKY</vt:lpstr>
      <vt:lpstr>KOMBINOVANÉ TECHNIKY</vt:lpstr>
      <vt:lpstr>Prezentace aplikace PowerPoint</vt:lpstr>
      <vt:lpstr>Prezentace aplikace PowerPoint</vt:lpstr>
      <vt:lpstr>ILUSTRACE PRO NEVIDOMÉ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Kristýna Krčálová</dc:creator>
  <cp:lastModifiedBy>Kristýna Krčálová</cp:lastModifiedBy>
  <cp:revision>10</cp:revision>
  <dcterms:created xsi:type="dcterms:W3CDTF">2025-03-16T13:14:29Z</dcterms:created>
  <dcterms:modified xsi:type="dcterms:W3CDTF">2025-03-16T20:56:16Z</dcterms:modified>
</cp:coreProperties>
</file>